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99FF33"/>
    <a:srgbClr val="FF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DF1B04-593E-42C3-886E-712F34C007F5}"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274277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F1B04-593E-42C3-886E-712F34C007F5}"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348487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F1B04-593E-42C3-886E-712F34C007F5}"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6764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DF1B04-593E-42C3-886E-712F34C007F5}"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285185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DF1B04-593E-42C3-886E-712F34C007F5}"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3673085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DF1B04-593E-42C3-886E-712F34C007F5}"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1071224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DF1B04-593E-42C3-886E-712F34C007F5}"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405039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DF1B04-593E-42C3-886E-712F34C007F5}"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212356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DF1B04-593E-42C3-886E-712F34C007F5}"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1702764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F1B04-593E-42C3-886E-712F34C007F5}"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3892707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DF1B04-593E-42C3-886E-712F34C007F5}"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1095-D208-491F-92F5-69E8BF149E6B}" type="slidenum">
              <a:rPr lang="en-US" smtClean="0"/>
              <a:t>‹#›</a:t>
            </a:fld>
            <a:endParaRPr lang="en-US"/>
          </a:p>
        </p:txBody>
      </p:sp>
    </p:spTree>
    <p:extLst>
      <p:ext uri="{BB962C8B-B14F-4D97-AF65-F5344CB8AC3E}">
        <p14:creationId xmlns:p14="http://schemas.microsoft.com/office/powerpoint/2010/main" val="315526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DF1B04-593E-42C3-886E-712F34C007F5}" type="datetimeFigureOut">
              <a:rPr lang="en-US" smtClean="0"/>
              <a:t>10/31/2016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095-D208-491F-92F5-69E8BF149E6B}" type="slidenum">
              <a:rPr lang="en-US" smtClean="0"/>
              <a:t>‹#›</a:t>
            </a:fld>
            <a:endParaRPr lang="en-US"/>
          </a:p>
        </p:txBody>
      </p:sp>
    </p:spTree>
    <p:extLst>
      <p:ext uri="{BB962C8B-B14F-4D97-AF65-F5344CB8AC3E}">
        <p14:creationId xmlns:p14="http://schemas.microsoft.com/office/powerpoint/2010/main" val="22971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52400" y="5029200"/>
            <a:ext cx="3352800" cy="17526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is a landfill? </a:t>
            </a:r>
          </a:p>
          <a:p>
            <a:endParaRPr lang="en-US" sz="1400" dirty="0"/>
          </a:p>
          <a:p>
            <a:r>
              <a:rPr lang="en-US" sz="1400" dirty="0" smtClean="0"/>
              <a:t>What is a leachate? </a:t>
            </a:r>
          </a:p>
          <a:p>
            <a:endParaRPr lang="en-US" sz="1400" dirty="0"/>
          </a:p>
          <a:p>
            <a:r>
              <a:rPr lang="en-US" sz="1400" dirty="0" smtClean="0"/>
              <a:t>How are they connected?</a:t>
            </a:r>
          </a:p>
          <a:p>
            <a:pPr algn="ctr"/>
            <a:endParaRPr lang="en-US" dirty="0"/>
          </a:p>
        </p:txBody>
      </p:sp>
      <p:sp>
        <p:nvSpPr>
          <p:cNvPr id="4" name="Rounded Rectangle 3"/>
          <p:cNvSpPr/>
          <p:nvPr/>
        </p:nvSpPr>
        <p:spPr>
          <a:xfrm>
            <a:off x="2590800" y="157843"/>
            <a:ext cx="37338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smtClean="0">
                <a:latin typeface="Playbill" pitchFamily="82" charset="0"/>
              </a:rPr>
              <a:t>Soil Quality</a:t>
            </a:r>
            <a:endParaRPr lang="en-US" sz="6600" dirty="0">
              <a:latin typeface="Playbill" pitchFamily="82" charset="0"/>
            </a:endParaRPr>
          </a:p>
        </p:txBody>
      </p:sp>
      <p:sp>
        <p:nvSpPr>
          <p:cNvPr id="5" name="Rounded Rectangle 4"/>
          <p:cNvSpPr/>
          <p:nvPr/>
        </p:nvSpPr>
        <p:spPr>
          <a:xfrm>
            <a:off x="18370" y="381000"/>
            <a:ext cx="2743200" cy="4648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smtClean="0"/>
              <a:t>Soil pollution-</a:t>
            </a:r>
          </a:p>
          <a:p>
            <a:endParaRPr lang="en-US" sz="1200" dirty="0" smtClean="0"/>
          </a:p>
          <a:p>
            <a:r>
              <a:rPr lang="en-US" sz="1200" dirty="0" smtClean="0"/>
              <a:t>Acid deposition-</a:t>
            </a:r>
          </a:p>
          <a:p>
            <a:endParaRPr lang="en-US" sz="1200" dirty="0" smtClean="0"/>
          </a:p>
          <a:p>
            <a:r>
              <a:rPr lang="en-US" sz="1200" dirty="0" smtClean="0"/>
              <a:t>Hazardous waste-</a:t>
            </a:r>
          </a:p>
          <a:p>
            <a:endParaRPr lang="en-US" sz="1200" dirty="0" smtClean="0"/>
          </a:p>
          <a:p>
            <a:r>
              <a:rPr lang="en-US" sz="1200" b="1" dirty="0" smtClean="0"/>
              <a:t>Superfund-</a:t>
            </a:r>
          </a:p>
          <a:p>
            <a:endParaRPr lang="en-US" sz="1200" dirty="0" smtClean="0"/>
          </a:p>
          <a:p>
            <a:r>
              <a:rPr lang="en-US" sz="1200" dirty="0" smtClean="0"/>
              <a:t>Leachate-</a:t>
            </a:r>
          </a:p>
          <a:p>
            <a:endParaRPr lang="en-US" sz="1200" dirty="0" smtClean="0"/>
          </a:p>
          <a:p>
            <a:r>
              <a:rPr lang="en-US" sz="1200" dirty="0" smtClean="0"/>
              <a:t>Erosion-</a:t>
            </a:r>
          </a:p>
          <a:p>
            <a:endParaRPr lang="en-US" sz="1200" dirty="0" smtClean="0"/>
          </a:p>
          <a:p>
            <a:r>
              <a:rPr lang="en-US" sz="1200" dirty="0" smtClean="0"/>
              <a:t>Drought-</a:t>
            </a:r>
          </a:p>
          <a:p>
            <a:endParaRPr lang="en-US" sz="1200" dirty="0" smtClean="0"/>
          </a:p>
          <a:p>
            <a:r>
              <a:rPr lang="en-US" sz="1200" b="1" dirty="0" smtClean="0"/>
              <a:t>Desertification-</a:t>
            </a:r>
          </a:p>
          <a:p>
            <a:endParaRPr lang="en-US" sz="1200" dirty="0" smtClean="0"/>
          </a:p>
          <a:p>
            <a:r>
              <a:rPr lang="en-US" sz="1200" b="1" dirty="0" smtClean="0"/>
              <a:t>Terracing-</a:t>
            </a:r>
          </a:p>
          <a:p>
            <a:endParaRPr lang="en-US" sz="1200" dirty="0" smtClean="0"/>
          </a:p>
          <a:p>
            <a:r>
              <a:rPr lang="en-US" sz="1200" dirty="0" smtClean="0"/>
              <a:t>Tillage-</a:t>
            </a:r>
          </a:p>
          <a:p>
            <a:endParaRPr lang="en-US" sz="1200" dirty="0" smtClean="0"/>
          </a:p>
          <a:p>
            <a:r>
              <a:rPr lang="en-US" sz="1200" b="1" dirty="0" smtClean="0"/>
              <a:t>No-Till Agriculture-</a:t>
            </a:r>
          </a:p>
          <a:p>
            <a:endParaRPr lang="en-US" sz="1200" dirty="0" smtClean="0"/>
          </a:p>
          <a:p>
            <a:r>
              <a:rPr lang="en-US" sz="1200" dirty="0" smtClean="0"/>
              <a:t>Land reclamation-</a:t>
            </a:r>
          </a:p>
          <a:p>
            <a:endParaRPr lang="en-US" sz="1200" dirty="0" smtClean="0"/>
          </a:p>
        </p:txBody>
      </p:sp>
      <p:sp>
        <p:nvSpPr>
          <p:cNvPr id="6" name="Rounded Rectangle 5"/>
          <p:cNvSpPr/>
          <p:nvPr/>
        </p:nvSpPr>
        <p:spPr>
          <a:xfrm>
            <a:off x="2895600" y="914400"/>
            <a:ext cx="3429000" cy="1066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are some examples of soil pollution?</a:t>
            </a:r>
          </a:p>
          <a:p>
            <a:pPr algn="ctr"/>
            <a:endParaRPr lang="en-US" dirty="0"/>
          </a:p>
          <a:p>
            <a:pPr algn="ctr"/>
            <a:endParaRPr lang="en-US" dirty="0"/>
          </a:p>
        </p:txBody>
      </p:sp>
      <p:sp>
        <p:nvSpPr>
          <p:cNvPr id="7" name="Rounded Rectangle 6"/>
          <p:cNvSpPr/>
          <p:nvPr/>
        </p:nvSpPr>
        <p:spPr>
          <a:xfrm>
            <a:off x="2906486" y="1981200"/>
            <a:ext cx="3733800" cy="21717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Where is the Love Canal? </a:t>
            </a:r>
          </a:p>
          <a:p>
            <a:endParaRPr lang="en-US" sz="1400" dirty="0" smtClean="0"/>
          </a:p>
          <a:p>
            <a:endParaRPr lang="en-US" sz="1400" dirty="0"/>
          </a:p>
          <a:p>
            <a:endParaRPr lang="en-US" sz="1400" dirty="0"/>
          </a:p>
          <a:p>
            <a:r>
              <a:rPr lang="en-US" sz="1400" dirty="0" smtClean="0"/>
              <a:t>What kind of pollution was dumped in the soil there and how did it affect the area?</a:t>
            </a:r>
          </a:p>
          <a:p>
            <a:pPr algn="ctr"/>
            <a:endParaRPr lang="en-US" dirty="0"/>
          </a:p>
          <a:p>
            <a:pPr algn="ctr"/>
            <a:endParaRPr lang="en-US" dirty="0" smtClean="0"/>
          </a:p>
          <a:p>
            <a:pPr algn="ctr"/>
            <a:endParaRPr lang="en-US" dirty="0"/>
          </a:p>
        </p:txBody>
      </p:sp>
      <p:sp>
        <p:nvSpPr>
          <p:cNvPr id="11" name="Rounded Rectangle 10"/>
          <p:cNvSpPr/>
          <p:nvPr/>
        </p:nvSpPr>
        <p:spPr>
          <a:xfrm>
            <a:off x="6324600" y="228600"/>
            <a:ext cx="2667000" cy="1981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was the 1930’s “Dust Bowl”? </a:t>
            </a:r>
          </a:p>
          <a:p>
            <a:endParaRPr lang="en-US" sz="1400" dirty="0" smtClean="0"/>
          </a:p>
          <a:p>
            <a:r>
              <a:rPr lang="en-US" sz="1400" dirty="0" smtClean="0"/>
              <a:t>How did the </a:t>
            </a:r>
            <a:r>
              <a:rPr lang="en-US" sz="1400" dirty="0"/>
              <a:t>G</a:t>
            </a:r>
            <a:r>
              <a:rPr lang="en-US" sz="1400" dirty="0" smtClean="0"/>
              <a:t>reat Depression contribute to the problems of the Dust Bowl?</a:t>
            </a:r>
          </a:p>
          <a:p>
            <a:endParaRPr lang="en-US" sz="1400" dirty="0"/>
          </a:p>
          <a:p>
            <a:endParaRPr lang="en-US" sz="1400" dirty="0" smtClean="0"/>
          </a:p>
          <a:p>
            <a:endParaRPr lang="en-US" sz="1400" dirty="0"/>
          </a:p>
        </p:txBody>
      </p:sp>
      <p:sp>
        <p:nvSpPr>
          <p:cNvPr id="13" name="Rounded Rectangle 12"/>
          <p:cNvSpPr/>
          <p:nvPr/>
        </p:nvSpPr>
        <p:spPr>
          <a:xfrm>
            <a:off x="3505200" y="5486400"/>
            <a:ext cx="3135086" cy="1295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Is it possible to grow food sustainably?</a:t>
            </a:r>
          </a:p>
          <a:p>
            <a:pPr algn="ctr"/>
            <a:endParaRPr lang="en-US" dirty="0"/>
          </a:p>
          <a:p>
            <a:pPr algn="ctr"/>
            <a:endParaRPr lang="en-US" dirty="0" smtClean="0"/>
          </a:p>
          <a:p>
            <a:pPr algn="ct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8232" y="2600325"/>
            <a:ext cx="248602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le 11"/>
          <p:cNvSpPr/>
          <p:nvPr/>
        </p:nvSpPr>
        <p:spPr>
          <a:xfrm>
            <a:off x="6640286" y="2209800"/>
            <a:ext cx="2351314" cy="457200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Soil Horizons (label)</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p:txBody>
      </p:sp>
      <p:sp>
        <p:nvSpPr>
          <p:cNvPr id="9" name="Rounded Rectangle 8"/>
          <p:cNvSpPr/>
          <p:nvPr/>
        </p:nvSpPr>
        <p:spPr>
          <a:xfrm>
            <a:off x="2895600" y="4152900"/>
            <a:ext cx="3755572" cy="1333500"/>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endParaRPr lang="en-US" sz="1600" dirty="0" smtClean="0"/>
          </a:p>
          <a:p>
            <a:r>
              <a:rPr lang="en-US" sz="1400" dirty="0" smtClean="0"/>
              <a:t>What is erosion? </a:t>
            </a:r>
          </a:p>
          <a:p>
            <a:endParaRPr lang="en-US" sz="1400" dirty="0"/>
          </a:p>
          <a:p>
            <a:r>
              <a:rPr lang="en-US" sz="1400" dirty="0" smtClean="0"/>
              <a:t>How does erosion affect plant living in the soil?</a:t>
            </a:r>
          </a:p>
          <a:p>
            <a:endParaRPr lang="en-US" sz="1600" dirty="0" smtClean="0"/>
          </a:p>
          <a:p>
            <a:pPr algn="ctr"/>
            <a:endParaRPr lang="en-US" sz="1600" dirty="0"/>
          </a:p>
        </p:txBody>
      </p:sp>
    </p:spTree>
    <p:extLst>
      <p:ext uri="{BB962C8B-B14F-4D97-AF65-F5344CB8AC3E}">
        <p14:creationId xmlns:p14="http://schemas.microsoft.com/office/powerpoint/2010/main" val="969750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6172200" y="990600"/>
            <a:ext cx="2936587" cy="196786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is a landfill? </a:t>
            </a:r>
            <a:r>
              <a:rPr lang="en-US" sz="1400" dirty="0"/>
              <a:t>a place to dispose of refuse and other waste material by burying it and covering it over with soil, especially as a method of filling in or extending usable </a:t>
            </a:r>
            <a:r>
              <a:rPr lang="en-US" sz="1400" dirty="0" smtClean="0"/>
              <a:t>land</a:t>
            </a:r>
            <a:endParaRPr lang="en-US" sz="1400" dirty="0"/>
          </a:p>
          <a:p>
            <a:r>
              <a:rPr lang="en-US" sz="1400" dirty="0" smtClean="0"/>
              <a:t>What is a leachate? </a:t>
            </a:r>
          </a:p>
          <a:p>
            <a:endParaRPr lang="en-US" sz="1400" dirty="0"/>
          </a:p>
          <a:p>
            <a:r>
              <a:rPr lang="en-US" sz="1400" dirty="0" smtClean="0"/>
              <a:t>How are they connected?</a:t>
            </a:r>
          </a:p>
          <a:p>
            <a:pPr algn="ctr"/>
            <a:endParaRPr lang="en-US" dirty="0"/>
          </a:p>
        </p:txBody>
      </p:sp>
      <p:sp>
        <p:nvSpPr>
          <p:cNvPr id="4" name="Rounded Rectangle 3"/>
          <p:cNvSpPr/>
          <p:nvPr/>
        </p:nvSpPr>
        <p:spPr>
          <a:xfrm>
            <a:off x="6324600" y="0"/>
            <a:ext cx="2622082" cy="304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000" dirty="0" smtClean="0">
                <a:latin typeface="Playbill" pitchFamily="82" charset="0"/>
              </a:rPr>
              <a:t>Soil Quality</a:t>
            </a:r>
            <a:endParaRPr lang="en-US" sz="4000" dirty="0">
              <a:latin typeface="Playbill" pitchFamily="82" charset="0"/>
            </a:endParaRPr>
          </a:p>
        </p:txBody>
      </p:sp>
      <p:sp>
        <p:nvSpPr>
          <p:cNvPr id="5" name="Rounded Rectangle 4"/>
          <p:cNvSpPr/>
          <p:nvPr/>
        </p:nvSpPr>
        <p:spPr>
          <a:xfrm>
            <a:off x="0" y="-3208"/>
            <a:ext cx="6096000" cy="6635015"/>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b="1" u="sng" dirty="0" smtClean="0">
                <a:solidFill>
                  <a:schemeClr val="accent2"/>
                </a:solidFill>
              </a:rPr>
              <a:t>Soil </a:t>
            </a:r>
            <a:r>
              <a:rPr lang="en-US" sz="1200" b="1" u="sng" dirty="0">
                <a:solidFill>
                  <a:schemeClr val="accent2"/>
                </a:solidFill>
              </a:rPr>
              <a:t>pollution-  </a:t>
            </a:r>
            <a:r>
              <a:rPr lang="en-US" sz="1200" dirty="0">
                <a:solidFill>
                  <a:schemeClr val="accent2"/>
                </a:solidFill>
              </a:rPr>
              <a:t>part of land degradation is caused by the presence of xenobiotic (human-made) chemicals or other alteration in the natural soil environment</a:t>
            </a:r>
            <a:r>
              <a:rPr lang="en-US" sz="1200" dirty="0" smtClean="0">
                <a:solidFill>
                  <a:schemeClr val="accent2"/>
                </a:solidFill>
              </a:rPr>
              <a:t>.</a:t>
            </a:r>
          </a:p>
          <a:p>
            <a:endParaRPr lang="en-US" sz="1200" dirty="0" smtClean="0">
              <a:solidFill>
                <a:schemeClr val="accent2"/>
              </a:solidFill>
            </a:endParaRPr>
          </a:p>
          <a:p>
            <a:r>
              <a:rPr lang="en-US" sz="1200" b="1" u="sng" dirty="0" smtClean="0">
                <a:solidFill>
                  <a:schemeClr val="tx2"/>
                </a:solidFill>
              </a:rPr>
              <a:t>Acid </a:t>
            </a:r>
            <a:r>
              <a:rPr lang="en-US" sz="1200" b="1" u="sng" dirty="0">
                <a:solidFill>
                  <a:schemeClr val="tx2"/>
                </a:solidFill>
              </a:rPr>
              <a:t>deposition- </a:t>
            </a:r>
            <a:r>
              <a:rPr lang="en-US" sz="1200" dirty="0">
                <a:solidFill>
                  <a:schemeClr val="tx2"/>
                </a:solidFill>
              </a:rPr>
              <a:t>phenomenon that occurs when emissions of sulfur and nitrogen compounds and other substances are transformed by chemical processes in the atmosphere and then deposited on earth in either wet or dry form</a:t>
            </a:r>
            <a:r>
              <a:rPr lang="en-US" sz="1200" dirty="0" smtClean="0">
                <a:solidFill>
                  <a:schemeClr val="tx2"/>
                </a:solidFill>
              </a:rPr>
              <a:t>.</a:t>
            </a:r>
          </a:p>
          <a:p>
            <a:endParaRPr lang="en-US" sz="1200" dirty="0" smtClean="0">
              <a:solidFill>
                <a:schemeClr val="tx2"/>
              </a:solidFill>
            </a:endParaRPr>
          </a:p>
          <a:p>
            <a:r>
              <a:rPr lang="en-US" sz="1200" b="1" u="sng" dirty="0" smtClean="0">
                <a:solidFill>
                  <a:schemeClr val="accent3">
                    <a:lumMod val="50000"/>
                  </a:schemeClr>
                </a:solidFill>
              </a:rPr>
              <a:t>Hazardous waste- </a:t>
            </a:r>
            <a:r>
              <a:rPr lang="en-US" sz="1200" dirty="0" smtClean="0">
                <a:solidFill>
                  <a:schemeClr val="accent3">
                    <a:lumMod val="50000"/>
                  </a:schemeClr>
                </a:solidFill>
              </a:rPr>
              <a:t>leftover chemicals, any waste that is a risk to the health of humans or other living </a:t>
            </a:r>
            <a:r>
              <a:rPr lang="en-US" sz="1200" dirty="0" smtClean="0">
                <a:solidFill>
                  <a:schemeClr val="accent3">
                    <a:lumMod val="50000"/>
                  </a:schemeClr>
                </a:solidFill>
              </a:rPr>
              <a:t>things</a:t>
            </a:r>
            <a:endParaRPr lang="en-US" sz="1200" dirty="0" smtClean="0">
              <a:solidFill>
                <a:schemeClr val="accent3">
                  <a:lumMod val="50000"/>
                </a:schemeClr>
              </a:solidFill>
            </a:endParaRPr>
          </a:p>
          <a:p>
            <a:endParaRPr lang="en-US" sz="1200" dirty="0" smtClean="0"/>
          </a:p>
          <a:p>
            <a:r>
              <a:rPr lang="en-US" sz="1200" b="1" u="sng" dirty="0" smtClean="0"/>
              <a:t>Superfund</a:t>
            </a:r>
            <a:r>
              <a:rPr lang="en-US" sz="1200" b="1" dirty="0" smtClean="0"/>
              <a:t>- </a:t>
            </a:r>
            <a:r>
              <a:rPr lang="en-US" sz="1200" dirty="0" smtClean="0"/>
              <a:t>An Act that allows the EPA to sue companies for improper disposal of wast</a:t>
            </a:r>
            <a:r>
              <a:rPr lang="en-US" sz="1200" dirty="0" smtClean="0"/>
              <a:t>e and fund to clean up abandoned hazardous waste sites.</a:t>
            </a:r>
          </a:p>
          <a:p>
            <a:endParaRPr lang="en-US" sz="1200" dirty="0" smtClean="0"/>
          </a:p>
          <a:p>
            <a:r>
              <a:rPr lang="en-US" sz="1200" b="1" u="sng" dirty="0" smtClean="0">
                <a:solidFill>
                  <a:schemeClr val="accent4"/>
                </a:solidFill>
              </a:rPr>
              <a:t>Leachate</a:t>
            </a:r>
            <a:r>
              <a:rPr lang="en-US" sz="1200" dirty="0" smtClean="0">
                <a:solidFill>
                  <a:schemeClr val="accent4"/>
                </a:solidFill>
              </a:rPr>
              <a:t>- a liquid that has passed through solid waste and has extracted dissolved materials (pesticides in soil</a:t>
            </a:r>
            <a:r>
              <a:rPr lang="en-US" sz="1200" dirty="0" smtClean="0"/>
              <a:t>)</a:t>
            </a:r>
          </a:p>
          <a:p>
            <a:endParaRPr lang="en-US" sz="1200" dirty="0" smtClean="0"/>
          </a:p>
          <a:p>
            <a:r>
              <a:rPr lang="en-US" sz="1200" b="1" u="sng" dirty="0" smtClean="0">
                <a:solidFill>
                  <a:srgbClr val="00B0F0"/>
                </a:solidFill>
              </a:rPr>
              <a:t>Erosion</a:t>
            </a:r>
            <a:r>
              <a:rPr lang="en-US" sz="1200" dirty="0" smtClean="0">
                <a:solidFill>
                  <a:srgbClr val="00B0F0"/>
                </a:solidFill>
              </a:rPr>
              <a:t>- a process  where earths surface is loosened, dissolved and worn away and transported to another place by a natural agent.</a:t>
            </a:r>
            <a:endParaRPr lang="en-US" sz="1200" dirty="0" smtClean="0">
              <a:solidFill>
                <a:srgbClr val="00B0F0"/>
              </a:solidFill>
            </a:endParaRPr>
          </a:p>
          <a:p>
            <a:endParaRPr lang="en-US" sz="1200" dirty="0" smtClean="0"/>
          </a:p>
          <a:p>
            <a:r>
              <a:rPr lang="en-US" sz="1200" b="1" u="sng" dirty="0">
                <a:solidFill>
                  <a:srgbClr val="FF3399"/>
                </a:solidFill>
              </a:rPr>
              <a:t>Drought-</a:t>
            </a:r>
            <a:r>
              <a:rPr lang="en-US" sz="1200" dirty="0">
                <a:solidFill>
                  <a:srgbClr val="FF3399"/>
                </a:solidFill>
              </a:rPr>
              <a:t> a prolonged period of abnormally low rainfall; a shortage of water resulting from </a:t>
            </a:r>
            <a:r>
              <a:rPr lang="en-US" sz="1200" dirty="0" err="1">
                <a:solidFill>
                  <a:srgbClr val="FF3399"/>
                </a:solidFill>
              </a:rPr>
              <a:t>th</a:t>
            </a:r>
            <a:endParaRPr lang="en-US" sz="1200" dirty="0" smtClean="0"/>
          </a:p>
          <a:p>
            <a:endParaRPr lang="en-US" sz="1200" dirty="0" smtClean="0"/>
          </a:p>
          <a:p>
            <a:r>
              <a:rPr lang="en-US" sz="1200" b="1" u="sng" dirty="0" smtClean="0">
                <a:solidFill>
                  <a:schemeClr val="accent6">
                    <a:lumMod val="75000"/>
                  </a:schemeClr>
                </a:solidFill>
              </a:rPr>
              <a:t>Desertification</a:t>
            </a:r>
            <a:r>
              <a:rPr lang="en-US" sz="1200" b="1" dirty="0" smtClean="0">
                <a:solidFill>
                  <a:schemeClr val="accent6">
                    <a:lumMod val="75000"/>
                  </a:schemeClr>
                </a:solidFill>
              </a:rPr>
              <a:t>- </a:t>
            </a:r>
            <a:r>
              <a:rPr lang="en-US" sz="1200" dirty="0" smtClean="0">
                <a:solidFill>
                  <a:schemeClr val="accent6">
                    <a:lumMod val="75000"/>
                  </a:schemeClr>
                </a:solidFill>
              </a:rPr>
              <a:t>the process in which land in an arid or an semiarid area becomes desert like</a:t>
            </a:r>
            <a:endParaRPr lang="en-US" sz="1200" dirty="0" smtClean="0">
              <a:solidFill>
                <a:schemeClr val="accent6">
                  <a:lumMod val="75000"/>
                </a:schemeClr>
              </a:solidFill>
            </a:endParaRPr>
          </a:p>
          <a:p>
            <a:endParaRPr lang="en-US" sz="1200" dirty="0" smtClean="0"/>
          </a:p>
          <a:p>
            <a:r>
              <a:rPr lang="en-US" sz="1200" b="1" u="sng" dirty="0" smtClean="0">
                <a:solidFill>
                  <a:srgbClr val="C00000"/>
                </a:solidFill>
              </a:rPr>
              <a:t>Terracing</a:t>
            </a:r>
            <a:r>
              <a:rPr lang="en-US" sz="1200" b="1" dirty="0" smtClean="0"/>
              <a:t>- </a:t>
            </a:r>
            <a:r>
              <a:rPr lang="en-US" sz="1200" b="1" dirty="0" smtClean="0">
                <a:solidFill>
                  <a:srgbClr val="C00000"/>
                </a:solidFill>
              </a:rPr>
              <a:t>soil conservation method that keeps soil in multiple, small level fields</a:t>
            </a:r>
            <a:endParaRPr lang="en-US" sz="1200" b="1" dirty="0" smtClean="0">
              <a:solidFill>
                <a:srgbClr val="C00000"/>
              </a:solidFill>
            </a:endParaRPr>
          </a:p>
          <a:p>
            <a:endParaRPr lang="en-US" sz="1200" dirty="0" smtClean="0"/>
          </a:p>
          <a:p>
            <a:r>
              <a:rPr lang="en-US" sz="1200" b="1" u="sng" dirty="0" smtClean="0">
                <a:solidFill>
                  <a:schemeClr val="accent3"/>
                </a:solidFill>
              </a:rPr>
              <a:t>Tillage</a:t>
            </a:r>
            <a:r>
              <a:rPr lang="en-US" sz="1200" dirty="0" smtClean="0">
                <a:solidFill>
                  <a:schemeClr val="accent3"/>
                </a:solidFill>
              </a:rPr>
              <a:t>-agricultural preparation of soil</a:t>
            </a:r>
            <a:endParaRPr lang="en-US" sz="1200" dirty="0" smtClean="0">
              <a:solidFill>
                <a:schemeClr val="accent3"/>
              </a:solidFill>
            </a:endParaRPr>
          </a:p>
          <a:p>
            <a:endParaRPr lang="en-US" sz="1200" dirty="0" smtClean="0"/>
          </a:p>
          <a:p>
            <a:r>
              <a:rPr lang="en-US" sz="1200" b="1" u="sng" dirty="0" smtClean="0">
                <a:solidFill>
                  <a:schemeClr val="accent4">
                    <a:lumMod val="75000"/>
                  </a:schemeClr>
                </a:solidFill>
              </a:rPr>
              <a:t>No-Till </a:t>
            </a:r>
            <a:r>
              <a:rPr lang="en-US" sz="1200" b="1" u="sng" dirty="0" smtClean="0">
                <a:solidFill>
                  <a:schemeClr val="accent4">
                    <a:lumMod val="75000"/>
                  </a:schemeClr>
                </a:solidFill>
              </a:rPr>
              <a:t>Agriculture- </a:t>
            </a:r>
            <a:r>
              <a:rPr lang="en-US" sz="1200" b="1" dirty="0" smtClean="0">
                <a:solidFill>
                  <a:schemeClr val="accent4">
                    <a:lumMod val="75000"/>
                  </a:schemeClr>
                </a:solidFill>
              </a:rPr>
              <a:t> agricultural process that involves not turning over the soil.</a:t>
            </a:r>
            <a:endParaRPr lang="en-US" sz="1200" b="1" u="sng" dirty="0" smtClean="0">
              <a:solidFill>
                <a:schemeClr val="accent4">
                  <a:lumMod val="75000"/>
                </a:schemeClr>
              </a:solidFill>
            </a:endParaRPr>
          </a:p>
          <a:p>
            <a:endParaRPr lang="en-US" sz="1200" b="1" u="sng" dirty="0" smtClean="0"/>
          </a:p>
          <a:p>
            <a:r>
              <a:rPr lang="en-US" sz="1200" b="1" u="sng" dirty="0" smtClean="0">
                <a:solidFill>
                  <a:srgbClr val="FF33CC"/>
                </a:solidFill>
              </a:rPr>
              <a:t>Land reclamation-</a:t>
            </a:r>
          </a:p>
          <a:p>
            <a:endParaRPr lang="en-US" sz="1200" dirty="0" smtClean="0"/>
          </a:p>
        </p:txBody>
      </p:sp>
      <p:sp>
        <p:nvSpPr>
          <p:cNvPr id="6" name="Rounded Rectangle 5"/>
          <p:cNvSpPr/>
          <p:nvPr/>
        </p:nvSpPr>
        <p:spPr>
          <a:xfrm>
            <a:off x="6241678" y="356937"/>
            <a:ext cx="3026229" cy="63366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are some examples of soil pollution</a:t>
            </a:r>
            <a:r>
              <a:rPr lang="en-US" sz="1400" dirty="0" smtClean="0"/>
              <a:t>?, </a:t>
            </a:r>
            <a:r>
              <a:rPr lang="en-US" sz="1400" dirty="0" smtClean="0">
                <a:solidFill>
                  <a:schemeClr val="accent6">
                    <a:lumMod val="75000"/>
                  </a:schemeClr>
                </a:solidFill>
              </a:rPr>
              <a:t>land fill, chemical dumping</a:t>
            </a:r>
            <a:endParaRPr lang="en-US" dirty="0"/>
          </a:p>
        </p:txBody>
      </p:sp>
      <p:sp>
        <p:nvSpPr>
          <p:cNvPr id="7" name="Rounded Rectangle 6"/>
          <p:cNvSpPr/>
          <p:nvPr/>
        </p:nvSpPr>
        <p:spPr>
          <a:xfrm>
            <a:off x="6400800" y="2958464"/>
            <a:ext cx="2716809" cy="152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en-US" sz="1400" dirty="0" smtClean="0"/>
          </a:p>
          <a:p>
            <a:r>
              <a:rPr lang="en-US" sz="1400" dirty="0" smtClean="0"/>
              <a:t>Where </a:t>
            </a:r>
            <a:r>
              <a:rPr lang="en-US" sz="1400" dirty="0" smtClean="0"/>
              <a:t>is the Love Canal? </a:t>
            </a:r>
          </a:p>
          <a:p>
            <a:endParaRPr lang="en-US" sz="1400" dirty="0" smtClean="0"/>
          </a:p>
          <a:p>
            <a:r>
              <a:rPr lang="en-US" sz="1400" dirty="0" smtClean="0"/>
              <a:t>What </a:t>
            </a:r>
            <a:r>
              <a:rPr lang="en-US" sz="1400" dirty="0" smtClean="0"/>
              <a:t>kind of pollution was dumped in the soil there and how did it affect the area</a:t>
            </a:r>
            <a:r>
              <a:rPr lang="en-US" sz="1400" dirty="0" smtClean="0"/>
              <a:t>?</a:t>
            </a:r>
            <a:endParaRPr lang="en-US" dirty="0" smtClean="0"/>
          </a:p>
          <a:p>
            <a:pPr algn="ctr"/>
            <a:endParaRPr lang="en-US" dirty="0"/>
          </a:p>
        </p:txBody>
      </p:sp>
      <p:sp>
        <p:nvSpPr>
          <p:cNvPr id="13" name="Rounded Rectangle 12"/>
          <p:cNvSpPr/>
          <p:nvPr/>
        </p:nvSpPr>
        <p:spPr>
          <a:xfrm>
            <a:off x="6400800" y="5686626"/>
            <a:ext cx="2707987" cy="762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Is it possible to grow food sustainably</a:t>
            </a:r>
            <a:r>
              <a:rPr lang="en-US" sz="1400" dirty="0" smtClean="0"/>
              <a:t>?</a:t>
            </a:r>
            <a:endParaRPr lang="en-US" dirty="0"/>
          </a:p>
        </p:txBody>
      </p:sp>
      <p:sp>
        <p:nvSpPr>
          <p:cNvPr id="9" name="Rounded Rectangle 8"/>
          <p:cNvSpPr/>
          <p:nvPr/>
        </p:nvSpPr>
        <p:spPr>
          <a:xfrm>
            <a:off x="6372805" y="4510538"/>
            <a:ext cx="2743200" cy="1123951"/>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endParaRPr lang="en-US" sz="1600" dirty="0" smtClean="0"/>
          </a:p>
          <a:p>
            <a:r>
              <a:rPr lang="en-US" sz="1400" dirty="0" smtClean="0"/>
              <a:t>What is erosion? </a:t>
            </a:r>
          </a:p>
          <a:p>
            <a:endParaRPr lang="en-US" sz="1400" dirty="0"/>
          </a:p>
          <a:p>
            <a:r>
              <a:rPr lang="en-US" sz="1400" dirty="0" smtClean="0"/>
              <a:t>How does erosion affect plant living in the soil?</a:t>
            </a:r>
          </a:p>
          <a:p>
            <a:endParaRPr lang="en-US" sz="1600" dirty="0" smtClean="0"/>
          </a:p>
          <a:p>
            <a:pPr algn="ctr"/>
            <a:endParaRPr lang="en-US" sz="1600" dirty="0"/>
          </a:p>
        </p:txBody>
      </p:sp>
    </p:spTree>
    <p:extLst>
      <p:ext uri="{BB962C8B-B14F-4D97-AF65-F5344CB8AC3E}">
        <p14:creationId xmlns:p14="http://schemas.microsoft.com/office/powerpoint/2010/main" val="2354584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791200" y="990600"/>
            <a:ext cx="3317587" cy="1967864"/>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is a landfill? </a:t>
            </a:r>
            <a:r>
              <a:rPr lang="en-US" sz="1400" dirty="0"/>
              <a:t>a place to dispose of refuse and other waste material by burying it and covering it over with soil, especially as a method of filling in or extending usable </a:t>
            </a:r>
            <a:r>
              <a:rPr lang="en-US" sz="1400" dirty="0" smtClean="0"/>
              <a:t>land</a:t>
            </a:r>
            <a:endParaRPr lang="en-US" sz="1400" dirty="0"/>
          </a:p>
          <a:p>
            <a:r>
              <a:rPr lang="en-US" sz="1400" dirty="0" smtClean="0"/>
              <a:t>What is a leachate? </a:t>
            </a:r>
            <a:endParaRPr lang="en-US" sz="1400" dirty="0"/>
          </a:p>
          <a:p>
            <a:r>
              <a:rPr lang="en-US" sz="1400" dirty="0" smtClean="0"/>
              <a:t>How are they connected</a:t>
            </a:r>
            <a:r>
              <a:rPr lang="en-US" sz="1400" dirty="0" smtClean="0"/>
              <a:t>? </a:t>
            </a:r>
            <a:r>
              <a:rPr lang="en-US" sz="1400" b="1" dirty="0" smtClean="0">
                <a:solidFill>
                  <a:schemeClr val="accent4">
                    <a:lumMod val="75000"/>
                  </a:schemeClr>
                </a:solidFill>
              </a:rPr>
              <a:t>Leachate is caused by improper “landfills”</a:t>
            </a:r>
            <a:endParaRPr lang="en-US" sz="1400" b="1" dirty="0" smtClean="0">
              <a:solidFill>
                <a:schemeClr val="accent4">
                  <a:lumMod val="75000"/>
                </a:schemeClr>
              </a:solidFill>
            </a:endParaRPr>
          </a:p>
          <a:p>
            <a:pPr algn="ctr"/>
            <a:endParaRPr lang="en-US" dirty="0"/>
          </a:p>
        </p:txBody>
      </p:sp>
      <p:sp>
        <p:nvSpPr>
          <p:cNvPr id="4" name="Rounded Rectangle 3"/>
          <p:cNvSpPr/>
          <p:nvPr/>
        </p:nvSpPr>
        <p:spPr>
          <a:xfrm>
            <a:off x="6324600" y="0"/>
            <a:ext cx="2622082" cy="304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4000" dirty="0" smtClean="0">
                <a:latin typeface="Playbill" pitchFamily="82" charset="0"/>
              </a:rPr>
              <a:t>Soil Quality</a:t>
            </a:r>
            <a:endParaRPr lang="en-US" sz="4000" dirty="0">
              <a:latin typeface="Playbill" pitchFamily="82" charset="0"/>
            </a:endParaRPr>
          </a:p>
        </p:txBody>
      </p:sp>
      <p:sp>
        <p:nvSpPr>
          <p:cNvPr id="5" name="Rounded Rectangle 4"/>
          <p:cNvSpPr/>
          <p:nvPr/>
        </p:nvSpPr>
        <p:spPr>
          <a:xfrm>
            <a:off x="26471" y="0"/>
            <a:ext cx="5755907" cy="6934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b="1" u="sng" dirty="0" smtClean="0">
                <a:solidFill>
                  <a:schemeClr val="accent2"/>
                </a:solidFill>
              </a:rPr>
              <a:t>Soil </a:t>
            </a:r>
            <a:r>
              <a:rPr lang="en-US" sz="1200" b="1" u="sng" dirty="0">
                <a:solidFill>
                  <a:schemeClr val="accent2"/>
                </a:solidFill>
              </a:rPr>
              <a:t>pollution-  </a:t>
            </a:r>
            <a:r>
              <a:rPr lang="en-US" sz="1200" dirty="0">
                <a:solidFill>
                  <a:schemeClr val="accent2"/>
                </a:solidFill>
              </a:rPr>
              <a:t>part of land degradation is caused by the presence of xenobiotic (human-made) chemicals or other alteration in the natural soil environment</a:t>
            </a:r>
            <a:r>
              <a:rPr lang="en-US" sz="1200" dirty="0" smtClean="0">
                <a:solidFill>
                  <a:schemeClr val="accent2"/>
                </a:solidFill>
              </a:rPr>
              <a:t>.</a:t>
            </a:r>
          </a:p>
          <a:p>
            <a:endParaRPr lang="en-US" sz="1200" dirty="0" smtClean="0">
              <a:solidFill>
                <a:schemeClr val="accent2"/>
              </a:solidFill>
            </a:endParaRPr>
          </a:p>
          <a:p>
            <a:r>
              <a:rPr lang="en-US" sz="1200" b="1" u="sng" dirty="0" smtClean="0">
                <a:solidFill>
                  <a:schemeClr val="tx2"/>
                </a:solidFill>
              </a:rPr>
              <a:t>Acid </a:t>
            </a:r>
            <a:r>
              <a:rPr lang="en-US" sz="1200" b="1" u="sng" dirty="0">
                <a:solidFill>
                  <a:schemeClr val="tx2"/>
                </a:solidFill>
              </a:rPr>
              <a:t>deposition- </a:t>
            </a:r>
            <a:r>
              <a:rPr lang="en-US" sz="1200" dirty="0">
                <a:solidFill>
                  <a:schemeClr val="tx2"/>
                </a:solidFill>
              </a:rPr>
              <a:t>phenomenon that occurs when emissions of sulfur and nitrogen compounds and other substances are transformed by chemical processes in the atmosphere and then deposited on earth in either wet or dry form</a:t>
            </a:r>
            <a:r>
              <a:rPr lang="en-US" sz="1200" dirty="0" smtClean="0">
                <a:solidFill>
                  <a:schemeClr val="tx2"/>
                </a:solidFill>
              </a:rPr>
              <a:t>.</a:t>
            </a:r>
          </a:p>
          <a:p>
            <a:endParaRPr lang="en-US" sz="1200" dirty="0" smtClean="0">
              <a:solidFill>
                <a:schemeClr val="tx2"/>
              </a:solidFill>
            </a:endParaRPr>
          </a:p>
          <a:p>
            <a:r>
              <a:rPr lang="en-US" sz="1200" b="1" u="sng" dirty="0" smtClean="0">
                <a:solidFill>
                  <a:schemeClr val="accent3">
                    <a:lumMod val="50000"/>
                  </a:schemeClr>
                </a:solidFill>
              </a:rPr>
              <a:t>Hazardous waste- </a:t>
            </a:r>
            <a:r>
              <a:rPr lang="en-US" sz="1200" dirty="0" smtClean="0">
                <a:solidFill>
                  <a:schemeClr val="accent3">
                    <a:lumMod val="50000"/>
                  </a:schemeClr>
                </a:solidFill>
              </a:rPr>
              <a:t>leftover chemicals, any waste that is a risk to the health of humans or other living </a:t>
            </a:r>
            <a:r>
              <a:rPr lang="en-US" sz="1200" dirty="0" smtClean="0">
                <a:solidFill>
                  <a:schemeClr val="accent3">
                    <a:lumMod val="50000"/>
                  </a:schemeClr>
                </a:solidFill>
              </a:rPr>
              <a:t>things</a:t>
            </a:r>
            <a:endParaRPr lang="en-US" sz="1200" dirty="0" smtClean="0">
              <a:solidFill>
                <a:schemeClr val="accent3">
                  <a:lumMod val="50000"/>
                </a:schemeClr>
              </a:solidFill>
            </a:endParaRPr>
          </a:p>
          <a:p>
            <a:endParaRPr lang="en-US" sz="1200" dirty="0" smtClean="0"/>
          </a:p>
          <a:p>
            <a:r>
              <a:rPr lang="en-US" sz="1200" b="1" u="sng" dirty="0" smtClean="0"/>
              <a:t>Superfund</a:t>
            </a:r>
            <a:r>
              <a:rPr lang="en-US" sz="1200" b="1" dirty="0" smtClean="0"/>
              <a:t>- </a:t>
            </a:r>
            <a:r>
              <a:rPr lang="en-US" sz="1200" dirty="0" smtClean="0"/>
              <a:t>An Act that allows the EPA to sue companies for improper disposal of wast</a:t>
            </a:r>
            <a:r>
              <a:rPr lang="en-US" sz="1200" dirty="0" smtClean="0"/>
              <a:t>e and fund to clean up abandoned hazardous waste sites.</a:t>
            </a:r>
          </a:p>
          <a:p>
            <a:endParaRPr lang="en-US" sz="1200" dirty="0" smtClean="0"/>
          </a:p>
          <a:p>
            <a:r>
              <a:rPr lang="en-US" sz="1200" b="1" u="sng" dirty="0" smtClean="0">
                <a:solidFill>
                  <a:schemeClr val="accent4"/>
                </a:solidFill>
              </a:rPr>
              <a:t>Leachate</a:t>
            </a:r>
            <a:r>
              <a:rPr lang="en-US" sz="1200" dirty="0" smtClean="0">
                <a:solidFill>
                  <a:schemeClr val="accent4"/>
                </a:solidFill>
              </a:rPr>
              <a:t>- a liquid that has passed through solid waste and has extracted dissolved materials (pesticides in soil</a:t>
            </a:r>
            <a:r>
              <a:rPr lang="en-US" sz="1200" dirty="0" smtClean="0"/>
              <a:t>)</a:t>
            </a:r>
          </a:p>
          <a:p>
            <a:endParaRPr lang="en-US" sz="1200" dirty="0" smtClean="0"/>
          </a:p>
          <a:p>
            <a:r>
              <a:rPr lang="en-US" sz="1200" b="1" u="sng" dirty="0" smtClean="0">
                <a:solidFill>
                  <a:srgbClr val="00B0F0"/>
                </a:solidFill>
              </a:rPr>
              <a:t>Erosion</a:t>
            </a:r>
            <a:r>
              <a:rPr lang="en-US" sz="1200" dirty="0" smtClean="0">
                <a:solidFill>
                  <a:srgbClr val="00B0F0"/>
                </a:solidFill>
              </a:rPr>
              <a:t>- a process  where earths surface is loosened, dissolved and worn away and transported to another place by a natural agent.</a:t>
            </a:r>
            <a:endParaRPr lang="en-US" sz="1200" dirty="0" smtClean="0">
              <a:solidFill>
                <a:srgbClr val="00B0F0"/>
              </a:solidFill>
            </a:endParaRPr>
          </a:p>
          <a:p>
            <a:endParaRPr lang="en-US" sz="1200" dirty="0" smtClean="0"/>
          </a:p>
          <a:p>
            <a:r>
              <a:rPr lang="en-US" sz="1200" b="1" u="sng" dirty="0">
                <a:solidFill>
                  <a:srgbClr val="FF3399"/>
                </a:solidFill>
              </a:rPr>
              <a:t>Drought-</a:t>
            </a:r>
            <a:r>
              <a:rPr lang="en-US" sz="1200" dirty="0">
                <a:solidFill>
                  <a:srgbClr val="FF3399"/>
                </a:solidFill>
              </a:rPr>
              <a:t> a prolonged period of abnormally low rainfall; a shortage of water resulting from </a:t>
            </a:r>
            <a:r>
              <a:rPr lang="en-US" sz="1200" dirty="0" err="1">
                <a:solidFill>
                  <a:srgbClr val="FF3399"/>
                </a:solidFill>
              </a:rPr>
              <a:t>th</a:t>
            </a:r>
            <a:endParaRPr lang="en-US" sz="1200" dirty="0" smtClean="0"/>
          </a:p>
          <a:p>
            <a:endParaRPr lang="en-US" sz="1200" dirty="0" smtClean="0"/>
          </a:p>
          <a:p>
            <a:r>
              <a:rPr lang="en-US" sz="1200" b="1" u="sng" dirty="0" smtClean="0">
                <a:solidFill>
                  <a:schemeClr val="accent6">
                    <a:lumMod val="75000"/>
                  </a:schemeClr>
                </a:solidFill>
              </a:rPr>
              <a:t>Desertification</a:t>
            </a:r>
            <a:r>
              <a:rPr lang="en-US" sz="1200" b="1" dirty="0" smtClean="0">
                <a:solidFill>
                  <a:schemeClr val="accent6">
                    <a:lumMod val="75000"/>
                  </a:schemeClr>
                </a:solidFill>
              </a:rPr>
              <a:t>- </a:t>
            </a:r>
            <a:r>
              <a:rPr lang="en-US" sz="1200" dirty="0" smtClean="0">
                <a:solidFill>
                  <a:schemeClr val="accent6">
                    <a:lumMod val="75000"/>
                  </a:schemeClr>
                </a:solidFill>
              </a:rPr>
              <a:t>the process in which land in an arid or an semiarid area becomes desert like</a:t>
            </a:r>
            <a:endParaRPr lang="en-US" sz="1200" dirty="0" smtClean="0">
              <a:solidFill>
                <a:schemeClr val="accent6">
                  <a:lumMod val="75000"/>
                </a:schemeClr>
              </a:solidFill>
            </a:endParaRPr>
          </a:p>
          <a:p>
            <a:endParaRPr lang="en-US" sz="1200" dirty="0" smtClean="0"/>
          </a:p>
          <a:p>
            <a:r>
              <a:rPr lang="en-US" sz="1200" b="1" u="sng" dirty="0" smtClean="0">
                <a:solidFill>
                  <a:srgbClr val="C00000"/>
                </a:solidFill>
              </a:rPr>
              <a:t>Terracing</a:t>
            </a:r>
            <a:r>
              <a:rPr lang="en-US" sz="1200" b="1" dirty="0" smtClean="0"/>
              <a:t>- </a:t>
            </a:r>
            <a:r>
              <a:rPr lang="en-US" sz="1200" b="1" dirty="0" smtClean="0">
                <a:solidFill>
                  <a:srgbClr val="C00000"/>
                </a:solidFill>
              </a:rPr>
              <a:t>soil conservation method that keeps soil in multiple, small level fields</a:t>
            </a:r>
            <a:endParaRPr lang="en-US" sz="1200" b="1" dirty="0" smtClean="0">
              <a:solidFill>
                <a:srgbClr val="C00000"/>
              </a:solidFill>
            </a:endParaRPr>
          </a:p>
          <a:p>
            <a:endParaRPr lang="en-US" sz="1200" dirty="0" smtClean="0"/>
          </a:p>
          <a:p>
            <a:r>
              <a:rPr lang="en-US" sz="1200" b="1" u="sng" dirty="0" smtClean="0">
                <a:solidFill>
                  <a:schemeClr val="accent3"/>
                </a:solidFill>
              </a:rPr>
              <a:t>Tillage</a:t>
            </a:r>
            <a:r>
              <a:rPr lang="en-US" sz="1200" dirty="0" smtClean="0">
                <a:solidFill>
                  <a:schemeClr val="accent3"/>
                </a:solidFill>
              </a:rPr>
              <a:t>-agricultural preparation of soil</a:t>
            </a:r>
            <a:endParaRPr lang="en-US" sz="1200" dirty="0" smtClean="0">
              <a:solidFill>
                <a:schemeClr val="accent3"/>
              </a:solidFill>
            </a:endParaRPr>
          </a:p>
          <a:p>
            <a:endParaRPr lang="en-US" sz="1200" dirty="0" smtClean="0"/>
          </a:p>
          <a:p>
            <a:r>
              <a:rPr lang="en-US" sz="1200" b="1" u="sng" dirty="0" smtClean="0">
                <a:solidFill>
                  <a:schemeClr val="accent4">
                    <a:lumMod val="75000"/>
                  </a:schemeClr>
                </a:solidFill>
              </a:rPr>
              <a:t>No-Till </a:t>
            </a:r>
            <a:r>
              <a:rPr lang="en-US" sz="1200" b="1" u="sng" dirty="0" smtClean="0">
                <a:solidFill>
                  <a:schemeClr val="accent4">
                    <a:lumMod val="75000"/>
                  </a:schemeClr>
                </a:solidFill>
              </a:rPr>
              <a:t>Agriculture- </a:t>
            </a:r>
            <a:r>
              <a:rPr lang="en-US" sz="1200" b="1" dirty="0" smtClean="0">
                <a:solidFill>
                  <a:schemeClr val="accent4">
                    <a:lumMod val="75000"/>
                  </a:schemeClr>
                </a:solidFill>
              </a:rPr>
              <a:t> agricultural process that involves not turning over the soil.</a:t>
            </a:r>
            <a:endParaRPr lang="en-US" sz="1200" b="1" u="sng" dirty="0" smtClean="0">
              <a:solidFill>
                <a:schemeClr val="accent4">
                  <a:lumMod val="75000"/>
                </a:schemeClr>
              </a:solidFill>
            </a:endParaRPr>
          </a:p>
          <a:p>
            <a:endParaRPr lang="en-US" sz="1200" b="1" u="sng" dirty="0" smtClean="0"/>
          </a:p>
          <a:p>
            <a:r>
              <a:rPr lang="en-US" sz="1200" b="1" u="sng" dirty="0" smtClean="0">
                <a:solidFill>
                  <a:srgbClr val="FF33CC"/>
                </a:solidFill>
              </a:rPr>
              <a:t>Land reclamation-</a:t>
            </a:r>
          </a:p>
          <a:p>
            <a:endParaRPr lang="en-US" sz="1200" dirty="0" smtClean="0"/>
          </a:p>
        </p:txBody>
      </p:sp>
      <p:sp>
        <p:nvSpPr>
          <p:cNvPr id="6" name="Rounded Rectangle 5"/>
          <p:cNvSpPr/>
          <p:nvPr/>
        </p:nvSpPr>
        <p:spPr>
          <a:xfrm>
            <a:off x="5867400" y="356937"/>
            <a:ext cx="3400507" cy="63366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t>What are some examples of soil pollution</a:t>
            </a:r>
            <a:r>
              <a:rPr lang="en-US" sz="1400" dirty="0" smtClean="0"/>
              <a:t>?, </a:t>
            </a:r>
            <a:r>
              <a:rPr lang="en-US" sz="1400" dirty="0" smtClean="0">
                <a:solidFill>
                  <a:schemeClr val="accent6">
                    <a:lumMod val="75000"/>
                  </a:schemeClr>
                </a:solidFill>
              </a:rPr>
              <a:t>land fill, chemical dumping</a:t>
            </a:r>
            <a:endParaRPr lang="en-US" dirty="0"/>
          </a:p>
        </p:txBody>
      </p:sp>
      <p:sp>
        <p:nvSpPr>
          <p:cNvPr id="7" name="Rounded Rectangle 6"/>
          <p:cNvSpPr/>
          <p:nvPr/>
        </p:nvSpPr>
        <p:spPr>
          <a:xfrm>
            <a:off x="5867400" y="2958464"/>
            <a:ext cx="3250209" cy="152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endParaRPr lang="en-US" sz="1400" dirty="0" smtClean="0"/>
          </a:p>
          <a:p>
            <a:r>
              <a:rPr lang="en-US" sz="1400" dirty="0" smtClean="0"/>
              <a:t>Where </a:t>
            </a:r>
            <a:r>
              <a:rPr lang="en-US" sz="1400" dirty="0" smtClean="0"/>
              <a:t>is the Love Canal? </a:t>
            </a:r>
            <a:r>
              <a:rPr lang="en-US" sz="1400" dirty="0" smtClean="0">
                <a:solidFill>
                  <a:schemeClr val="accent2"/>
                </a:solidFill>
              </a:rPr>
              <a:t>Niagara Falls, NY</a:t>
            </a:r>
            <a:endParaRPr lang="en-US" sz="1400" dirty="0" smtClean="0">
              <a:solidFill>
                <a:schemeClr val="accent2"/>
              </a:solidFill>
            </a:endParaRPr>
          </a:p>
          <a:p>
            <a:endParaRPr lang="en-US" sz="1400" dirty="0" smtClean="0"/>
          </a:p>
          <a:p>
            <a:r>
              <a:rPr lang="en-US" sz="1400" dirty="0" smtClean="0"/>
              <a:t>What </a:t>
            </a:r>
            <a:r>
              <a:rPr lang="en-US" sz="1400" dirty="0" smtClean="0"/>
              <a:t>kind of pollution was dumped in the soil there and how did it affect the area</a:t>
            </a:r>
            <a:r>
              <a:rPr lang="en-US" sz="1400" dirty="0" smtClean="0"/>
              <a:t>? </a:t>
            </a:r>
            <a:r>
              <a:rPr lang="en-US" sz="1400" dirty="0" smtClean="0">
                <a:solidFill>
                  <a:schemeClr val="accent2"/>
                </a:solidFill>
              </a:rPr>
              <a:t>Toxic Waste; sickness, death&lt;$</a:t>
            </a:r>
            <a:endParaRPr lang="en-US" dirty="0" smtClean="0">
              <a:solidFill>
                <a:schemeClr val="accent2"/>
              </a:solidFill>
            </a:endParaRPr>
          </a:p>
          <a:p>
            <a:pPr algn="ctr"/>
            <a:endParaRPr lang="en-US" dirty="0"/>
          </a:p>
        </p:txBody>
      </p:sp>
      <p:sp>
        <p:nvSpPr>
          <p:cNvPr id="13" name="Rounded Rectangle 12"/>
          <p:cNvSpPr/>
          <p:nvPr/>
        </p:nvSpPr>
        <p:spPr>
          <a:xfrm>
            <a:off x="5867400" y="5686626"/>
            <a:ext cx="3241387" cy="101897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Is it possible to grow food sustainably</a:t>
            </a:r>
            <a:r>
              <a:rPr lang="en-US" sz="1400" dirty="0" smtClean="0"/>
              <a:t>?</a:t>
            </a:r>
          </a:p>
          <a:p>
            <a:pPr algn="ctr"/>
            <a:r>
              <a:rPr lang="en-US" sz="1400" dirty="0" smtClean="0"/>
              <a:t>Yes, with planning and technology and awareness</a:t>
            </a:r>
            <a:endParaRPr lang="en-US" dirty="0"/>
          </a:p>
        </p:txBody>
      </p:sp>
      <p:sp>
        <p:nvSpPr>
          <p:cNvPr id="9" name="Rounded Rectangle 8"/>
          <p:cNvSpPr/>
          <p:nvPr/>
        </p:nvSpPr>
        <p:spPr>
          <a:xfrm>
            <a:off x="5867400" y="4510538"/>
            <a:ext cx="3248605" cy="1123951"/>
          </a:xfrm>
          <a:prstGeom prst="roundRect">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endParaRPr lang="en-US" sz="1600" dirty="0" smtClean="0"/>
          </a:p>
          <a:p>
            <a:r>
              <a:rPr lang="en-US" sz="1400" dirty="0" smtClean="0"/>
              <a:t>What is erosion? </a:t>
            </a:r>
          </a:p>
          <a:p>
            <a:endParaRPr lang="en-US" sz="1400" dirty="0"/>
          </a:p>
          <a:p>
            <a:r>
              <a:rPr lang="en-US" sz="1400" dirty="0" smtClean="0"/>
              <a:t>How does erosion affect plant living in the soil</a:t>
            </a:r>
            <a:r>
              <a:rPr lang="en-US" sz="1400" dirty="0" smtClean="0">
                <a:solidFill>
                  <a:schemeClr val="accent2"/>
                </a:solidFill>
              </a:rPr>
              <a:t>? Takes nutrients and resources away</a:t>
            </a:r>
            <a:endParaRPr lang="en-US" sz="1400" dirty="0" smtClean="0">
              <a:solidFill>
                <a:schemeClr val="accent2"/>
              </a:solidFill>
            </a:endParaRPr>
          </a:p>
          <a:p>
            <a:endParaRPr lang="en-US" sz="1600" dirty="0" smtClean="0"/>
          </a:p>
          <a:p>
            <a:pPr algn="ctr"/>
            <a:endParaRPr lang="en-US" sz="1600" dirty="0"/>
          </a:p>
        </p:txBody>
      </p:sp>
      <p:cxnSp>
        <p:nvCxnSpPr>
          <p:cNvPr id="3" name="Straight Arrow Connector 2"/>
          <p:cNvCxnSpPr/>
          <p:nvPr/>
        </p:nvCxnSpPr>
        <p:spPr>
          <a:xfrm flipH="1">
            <a:off x="4419600" y="2209800"/>
            <a:ext cx="1828800" cy="4572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rot="2686644">
            <a:off x="4133224" y="3757684"/>
            <a:ext cx="2205389" cy="652329"/>
          </a:xfrm>
          <a:prstGeom prst="rect">
            <a:avLst/>
          </a:prstGeom>
        </p:spPr>
      </p:pic>
    </p:spTree>
    <p:extLst>
      <p:ext uri="{BB962C8B-B14F-4D97-AF65-F5344CB8AC3E}">
        <p14:creationId xmlns:p14="http://schemas.microsoft.com/office/powerpoint/2010/main" val="605012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168442"/>
            <a:ext cx="3733800" cy="6858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6600" dirty="0" smtClean="0">
                <a:solidFill>
                  <a:prstClr val="black"/>
                </a:solidFill>
                <a:latin typeface="Playbill" pitchFamily="82" charset="0"/>
              </a:rPr>
              <a:t>Soil Quality</a:t>
            </a:r>
            <a:endParaRPr lang="en-US" sz="6600" dirty="0">
              <a:solidFill>
                <a:prstClr val="black"/>
              </a:solidFill>
              <a:latin typeface="Playbill" pitchFamily="82" charset="0"/>
            </a:endParaRPr>
          </a:p>
        </p:txBody>
      </p:sp>
      <p:sp>
        <p:nvSpPr>
          <p:cNvPr id="11" name="Rounded Rectangle 10"/>
          <p:cNvSpPr/>
          <p:nvPr/>
        </p:nvSpPr>
        <p:spPr>
          <a:xfrm>
            <a:off x="4419600" y="228600"/>
            <a:ext cx="4572000" cy="1981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en-US" sz="1400" dirty="0" smtClean="0">
                <a:solidFill>
                  <a:prstClr val="black"/>
                </a:solidFill>
              </a:rPr>
              <a:t>What was the 1930’s “Dust Bowl”? </a:t>
            </a:r>
          </a:p>
          <a:p>
            <a:endParaRPr lang="en-US" sz="1400" dirty="0" smtClean="0">
              <a:solidFill>
                <a:prstClr val="black"/>
              </a:solidFill>
            </a:endParaRPr>
          </a:p>
          <a:p>
            <a:r>
              <a:rPr lang="en-US" sz="1400" dirty="0" smtClean="0">
                <a:solidFill>
                  <a:prstClr val="black"/>
                </a:solidFill>
              </a:rPr>
              <a:t>How did the </a:t>
            </a:r>
            <a:r>
              <a:rPr lang="en-US" sz="1400" dirty="0">
                <a:solidFill>
                  <a:prstClr val="black"/>
                </a:solidFill>
              </a:rPr>
              <a:t>G</a:t>
            </a:r>
            <a:r>
              <a:rPr lang="en-US" sz="1400" dirty="0" smtClean="0">
                <a:solidFill>
                  <a:prstClr val="black"/>
                </a:solidFill>
              </a:rPr>
              <a:t>reat Depression contribute to the problems of the Dust Bowl?</a:t>
            </a:r>
          </a:p>
          <a:p>
            <a:endParaRPr lang="en-US" sz="1400" dirty="0">
              <a:solidFill>
                <a:prstClr val="black"/>
              </a:solidFill>
            </a:endParaRPr>
          </a:p>
          <a:p>
            <a:endParaRPr lang="en-US" sz="1400" dirty="0" smtClean="0">
              <a:solidFill>
                <a:prstClr val="black"/>
              </a:solidFill>
            </a:endParaRPr>
          </a:p>
          <a:p>
            <a:endParaRPr lang="en-US" sz="1400"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280557"/>
            <a:ext cx="3886200" cy="4038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ounded Rectangle 11"/>
          <p:cNvSpPr/>
          <p:nvPr/>
        </p:nvSpPr>
        <p:spPr>
          <a:xfrm>
            <a:off x="4953000" y="2209800"/>
            <a:ext cx="3810000" cy="4572000"/>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Soil Horizons (label)</a:t>
            </a: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3" name="Picture 2"/>
          <p:cNvPicPr>
            <a:picLocks noChangeAspect="1"/>
          </p:cNvPicPr>
          <p:nvPr/>
        </p:nvPicPr>
        <p:blipFill>
          <a:blip r:embed="rId3"/>
          <a:stretch>
            <a:fillRect/>
          </a:stretch>
        </p:blipFill>
        <p:spPr>
          <a:xfrm>
            <a:off x="76200" y="1217596"/>
            <a:ext cx="4876800" cy="5495925"/>
          </a:xfrm>
          <a:prstGeom prst="rect">
            <a:avLst/>
          </a:prstGeom>
        </p:spPr>
      </p:pic>
    </p:spTree>
    <p:extLst>
      <p:ext uri="{BB962C8B-B14F-4D97-AF65-F5344CB8AC3E}">
        <p14:creationId xmlns:p14="http://schemas.microsoft.com/office/powerpoint/2010/main" val="2518203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smtClean="0"/>
              <a:t>This goes with a video from the media center I will look for </a:t>
            </a:r>
            <a:r>
              <a:rPr lang="en-US" smtClean="0"/>
              <a:t>it virtually</a:t>
            </a:r>
            <a:br>
              <a:rPr lang="en-US" smtClean="0"/>
            </a:br>
            <a:endParaRPr lang="en-US" dirty="0"/>
          </a:p>
        </p:txBody>
      </p:sp>
    </p:spTree>
    <p:extLst>
      <p:ext uri="{BB962C8B-B14F-4D97-AF65-F5344CB8AC3E}">
        <p14:creationId xmlns:p14="http://schemas.microsoft.com/office/powerpoint/2010/main" val="47958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14190</TotalTime>
  <Words>827</Words>
  <Application>Microsoft Office PowerPoint</Application>
  <PresentationFormat>On-screen Show (4:3)</PresentationFormat>
  <Paragraphs>156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Playbill</vt:lpstr>
      <vt:lpstr>Office Theme</vt:lpstr>
      <vt:lpstr>PowerPoint Presentation</vt:lpstr>
      <vt:lpstr>PowerPoint Presentation</vt:lpstr>
      <vt:lpstr>PowerPoint Presentation</vt:lpstr>
      <vt:lpstr>PowerPoint Presentation</vt:lpstr>
      <vt:lpstr>This goes with a video from the media center I will look for it virtually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Sharifa Ned</dc:creator>
  <cp:lastModifiedBy>Starlett Thomas</cp:lastModifiedBy>
  <cp:revision>17</cp:revision>
  <cp:lastPrinted>2015-03-23T18:17:51Z</cp:lastPrinted>
  <dcterms:created xsi:type="dcterms:W3CDTF">2013-10-23T12:50:26Z</dcterms:created>
  <dcterms:modified xsi:type="dcterms:W3CDTF">2016-11-04T13:14:29Z</dcterms:modified>
</cp:coreProperties>
</file>