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sldIdLst>
    <p:sldId id="263" r:id="rId3"/>
    <p:sldId id="264" r:id="rId4"/>
    <p:sldId id="256" r:id="rId5"/>
    <p:sldId id="257" r:id="rId6"/>
    <p:sldId id="258" r:id="rId7"/>
    <p:sldId id="259" r:id="rId8"/>
    <p:sldId id="260" r:id="rId9"/>
    <p:sldId id="261" r:id="rId10"/>
    <p:sldId id="262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360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6973E-72C2-464E-A599-7073FFFA8306}" type="datetimeFigureOut">
              <a:rPr lang="en-US" smtClean="0"/>
              <a:t>8/3/2016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14F15-E740-4107-8787-4F7DA76B0E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5222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6973E-72C2-464E-A599-7073FFFA8306}" type="datetimeFigureOut">
              <a:rPr lang="en-US" smtClean="0"/>
              <a:t>8/3/2016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14F15-E740-4107-8787-4F7DA76B0E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8111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6973E-72C2-464E-A599-7073FFFA8306}" type="datetimeFigureOut">
              <a:rPr lang="en-US" smtClean="0"/>
              <a:t>8/3/2016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14F15-E740-4107-8787-4F7DA76B0E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7537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766973E-72C2-464E-A599-7073FFFA8306}" type="datetimeFigureOut">
              <a:rPr lang="en-US" smtClean="0"/>
              <a:t>8/3/2016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A14F15-E740-4107-8787-4F7DA76B0E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2079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766973E-72C2-464E-A599-7073FFFA8306}" type="datetimeFigureOut">
              <a:rPr lang="en-US" smtClean="0"/>
              <a:t>8/3/2016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A14F15-E740-4107-8787-4F7DA76B0E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7697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766973E-72C2-464E-A599-7073FFFA8306}" type="datetimeFigureOut">
              <a:rPr lang="en-US" smtClean="0"/>
              <a:t>8/3/2016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A14F15-E740-4107-8787-4F7DA76B0E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8389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766973E-72C2-464E-A599-7073FFFA8306}" type="datetimeFigureOut">
              <a:rPr lang="en-US" smtClean="0"/>
              <a:t>8/3/2016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A14F15-E740-4107-8787-4F7DA76B0E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9944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766973E-72C2-464E-A599-7073FFFA8306}" type="datetimeFigureOut">
              <a:rPr lang="en-US" smtClean="0"/>
              <a:t>8/3/2016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A14F15-E740-4107-8787-4F7DA76B0E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989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766973E-72C2-464E-A599-7073FFFA8306}" type="datetimeFigureOut">
              <a:rPr lang="en-US" smtClean="0"/>
              <a:t>8/3/2016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A14F15-E740-4107-8787-4F7DA76B0E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4800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766973E-72C2-464E-A599-7073FFFA8306}" type="datetimeFigureOut">
              <a:rPr lang="en-US" smtClean="0"/>
              <a:t>8/3/2016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A14F15-E740-4107-8787-4F7DA76B0E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5748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766973E-72C2-464E-A599-7073FFFA8306}" type="datetimeFigureOut">
              <a:rPr lang="en-US" smtClean="0"/>
              <a:t>8/3/2016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A14F15-E740-4107-8787-4F7DA76B0E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689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6973E-72C2-464E-A599-7073FFFA8306}" type="datetimeFigureOut">
              <a:rPr lang="en-US" smtClean="0"/>
              <a:t>8/3/2016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14F15-E740-4107-8787-4F7DA76B0E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2079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766973E-72C2-464E-A599-7073FFFA8306}" type="datetimeFigureOut">
              <a:rPr lang="en-US" smtClean="0"/>
              <a:t>8/3/2016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A14F15-E740-4107-8787-4F7DA76B0E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8111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766973E-72C2-464E-A599-7073FFFA8306}" type="datetimeFigureOut">
              <a:rPr lang="en-US" smtClean="0"/>
              <a:t>8/3/2016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A14F15-E740-4107-8787-4F7DA76B0E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753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6973E-72C2-464E-A599-7073FFFA8306}" type="datetimeFigureOut">
              <a:rPr lang="en-US" smtClean="0"/>
              <a:t>8/3/2016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14F15-E740-4107-8787-4F7DA76B0E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7697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6973E-72C2-464E-A599-7073FFFA8306}" type="datetimeFigureOut">
              <a:rPr lang="en-US" smtClean="0"/>
              <a:t>8/3/2016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14F15-E740-4107-8787-4F7DA76B0E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8389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6973E-72C2-464E-A599-7073FFFA8306}" type="datetimeFigureOut">
              <a:rPr lang="en-US" smtClean="0"/>
              <a:t>8/3/2016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14F15-E740-4107-8787-4F7DA76B0E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9944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6973E-72C2-464E-A599-7073FFFA8306}" type="datetimeFigureOut">
              <a:rPr lang="en-US" smtClean="0"/>
              <a:t>8/3/2016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14F15-E740-4107-8787-4F7DA76B0E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989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6973E-72C2-464E-A599-7073FFFA8306}" type="datetimeFigureOut">
              <a:rPr lang="en-US" smtClean="0"/>
              <a:t>8/3/2016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14F15-E740-4107-8787-4F7DA76B0E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480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6973E-72C2-464E-A599-7073FFFA8306}" type="datetimeFigureOut">
              <a:rPr lang="en-US" smtClean="0"/>
              <a:t>8/3/2016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14F15-E740-4107-8787-4F7DA76B0E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5748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6973E-72C2-464E-A599-7073FFFA8306}" type="datetimeFigureOut">
              <a:rPr lang="en-US" smtClean="0"/>
              <a:t>8/3/2016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14F15-E740-4107-8787-4F7DA76B0E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689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40000"/>
                <a:lumOff val="6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66973E-72C2-464E-A599-7073FFFA8306}" type="datetimeFigureOut">
              <a:rPr lang="en-US" smtClean="0"/>
              <a:t>8/3/2016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14F15-E740-4107-8787-4F7DA76B0E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990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3">
                <a:lumMod val="40000"/>
                <a:lumOff val="6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Shape" hidden="1"/>
          <p:cNvSpPr/>
          <p:nvPr userDrawn="1"/>
        </p:nvSpPr>
        <p:spPr>
          <a:xfrm>
            <a:off x="127000" y="254000"/>
            <a:ext cx="1270000" cy="127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iRespond Graph</a:t>
            </a:r>
            <a:endParaRPr lang="en-US"/>
          </a:p>
        </p:txBody>
      </p:sp>
      <p:grpSp>
        <p:nvGrpSpPr>
          <p:cNvPr id="37" name="CorrectBarGroup"/>
          <p:cNvGrpSpPr/>
          <p:nvPr userDrawn="1"/>
        </p:nvGrpSpPr>
        <p:grpSpPr>
          <a:xfrm>
            <a:off x="1270000" y="3175000"/>
            <a:ext cx="2667000" cy="2540000"/>
            <a:chOff x="1270000" y="3175000"/>
            <a:chExt cx="2667000" cy="2540000"/>
          </a:xfrm>
        </p:grpSpPr>
        <p:sp>
          <p:nvSpPr>
            <p:cNvPr id="9" name="CorrectBar0"/>
            <p:cNvSpPr/>
            <p:nvPr userDrawn="1"/>
          </p:nvSpPr>
          <p:spPr>
            <a:xfrm>
              <a:off x="1270000" y="3175000"/>
              <a:ext cx="1079500" cy="2540000"/>
            </a:xfrm>
            <a:prstGeom prst="rect">
              <a:avLst/>
            </a:prstGeom>
            <a:solidFill>
              <a:srgbClr val="22FF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CorrectBar1"/>
            <p:cNvSpPr/>
            <p:nvPr userDrawn="1"/>
          </p:nvSpPr>
          <p:spPr>
            <a:xfrm>
              <a:off x="2857500" y="4445000"/>
              <a:ext cx="1079500" cy="1270000"/>
            </a:xfrm>
            <a:prstGeom prst="rect">
              <a:avLst/>
            </a:prstGeom>
            <a:solidFill>
              <a:srgbClr val="22FF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PercentLabelGroup"/>
          <p:cNvGrpSpPr/>
          <p:nvPr userDrawn="1"/>
        </p:nvGrpSpPr>
        <p:grpSpPr>
          <a:xfrm>
            <a:off x="1270000" y="1270000"/>
            <a:ext cx="7429500" cy="317500"/>
            <a:chOff x="1270000" y="1270000"/>
            <a:chExt cx="7429500" cy="317500"/>
          </a:xfrm>
        </p:grpSpPr>
        <p:sp>
          <p:nvSpPr>
            <p:cNvPr id="8" name="PercentLabel0"/>
            <p:cNvSpPr/>
            <p:nvPr userDrawn="1"/>
          </p:nvSpPr>
          <p:spPr>
            <a:xfrm>
              <a:off x="127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67%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1" name="PercentLabel1"/>
            <p:cNvSpPr/>
            <p:nvPr userDrawn="1"/>
          </p:nvSpPr>
          <p:spPr>
            <a:xfrm>
              <a:off x="2857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33%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" name="PercentLabel2"/>
            <p:cNvSpPr/>
            <p:nvPr userDrawn="1"/>
          </p:nvSpPr>
          <p:spPr>
            <a:xfrm>
              <a:off x="4445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100%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7" name="PercentLabel3"/>
            <p:cNvSpPr/>
            <p:nvPr userDrawn="1"/>
          </p:nvSpPr>
          <p:spPr>
            <a:xfrm>
              <a:off x="6032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100%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20" name="PercentLabel4"/>
            <p:cNvSpPr/>
            <p:nvPr userDrawn="1"/>
          </p:nvSpPr>
          <p:spPr>
            <a:xfrm>
              <a:off x="762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67%</a:t>
              </a:r>
              <a:endParaRPr lang="en-US" sz="2800">
                <a:solidFill>
                  <a:srgbClr val="000000"/>
                </a:solidFill>
              </a:endParaRPr>
            </a:p>
          </p:txBody>
        </p:sp>
      </p:grpSp>
      <p:grpSp>
        <p:nvGrpSpPr>
          <p:cNvPr id="38" name="IncorrectBarGroup"/>
          <p:cNvGrpSpPr/>
          <p:nvPr userDrawn="1"/>
        </p:nvGrpSpPr>
        <p:grpSpPr>
          <a:xfrm>
            <a:off x="4445000" y="1905000"/>
            <a:ext cx="4254500" cy="3810000"/>
            <a:chOff x="4445000" y="1905000"/>
            <a:chExt cx="4254500" cy="3810000"/>
          </a:xfrm>
        </p:grpSpPr>
        <p:sp>
          <p:nvSpPr>
            <p:cNvPr id="15" name="IncorrectBar2"/>
            <p:cNvSpPr/>
            <p:nvPr userDrawn="1"/>
          </p:nvSpPr>
          <p:spPr>
            <a:xfrm>
              <a:off x="44450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IncorrectBar3"/>
            <p:cNvSpPr/>
            <p:nvPr userDrawn="1"/>
          </p:nvSpPr>
          <p:spPr>
            <a:xfrm>
              <a:off x="60325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IncorrectBar4"/>
            <p:cNvSpPr/>
            <p:nvPr userDrawn="1"/>
          </p:nvSpPr>
          <p:spPr>
            <a:xfrm>
              <a:off x="7620000" y="3175000"/>
              <a:ext cx="1079500" cy="254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XLabelGroup"/>
          <p:cNvGrpSpPr/>
          <p:nvPr userDrawn="1"/>
        </p:nvGrpSpPr>
        <p:grpSpPr>
          <a:xfrm>
            <a:off x="1270000" y="5842000"/>
            <a:ext cx="7429500" cy="317500"/>
            <a:chOff x="1270000" y="5842000"/>
            <a:chExt cx="7429500" cy="317500"/>
          </a:xfrm>
        </p:grpSpPr>
        <p:sp>
          <p:nvSpPr>
            <p:cNvPr id="10" name="XValueLabel0"/>
            <p:cNvSpPr/>
            <p:nvPr userDrawn="1"/>
          </p:nvSpPr>
          <p:spPr>
            <a:xfrm>
              <a:off x="127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A*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3" name="XValueLabel1"/>
            <p:cNvSpPr/>
            <p:nvPr userDrawn="1"/>
          </p:nvSpPr>
          <p:spPr>
            <a:xfrm>
              <a:off x="2857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B*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6" name="XValueLabel2"/>
            <p:cNvSpPr/>
            <p:nvPr userDrawn="1"/>
          </p:nvSpPr>
          <p:spPr>
            <a:xfrm>
              <a:off x="4445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C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9" name="XValueLabel3"/>
            <p:cNvSpPr/>
            <p:nvPr userDrawn="1"/>
          </p:nvSpPr>
          <p:spPr>
            <a:xfrm>
              <a:off x="6032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D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22" name="XValueLabel4"/>
            <p:cNvSpPr/>
            <p:nvPr userDrawn="1"/>
          </p:nvSpPr>
          <p:spPr>
            <a:xfrm>
              <a:off x="762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E</a:t>
              </a:r>
              <a:endParaRPr lang="en-US" sz="2800">
                <a:solidFill>
                  <a:srgbClr val="000000"/>
                </a:solidFill>
              </a:endParaRPr>
            </a:p>
          </p:txBody>
        </p:sp>
      </p:grpSp>
      <p:grpSp>
        <p:nvGrpSpPr>
          <p:cNvPr id="36" name="AxisLineGroup"/>
          <p:cNvGrpSpPr/>
          <p:nvPr userDrawn="1"/>
        </p:nvGrpSpPr>
        <p:grpSpPr>
          <a:xfrm>
            <a:off x="889000" y="1587500"/>
            <a:ext cx="8001000" cy="4127500"/>
            <a:chOff x="889000" y="1587500"/>
            <a:chExt cx="8001000" cy="4127500"/>
          </a:xfrm>
        </p:grpSpPr>
        <p:cxnSp>
          <p:nvCxnSpPr>
            <p:cNvPr id="23" name="XAxisLine"/>
            <p:cNvCxnSpPr/>
            <p:nvPr userDrawn="1"/>
          </p:nvCxnSpPr>
          <p:spPr>
            <a:xfrm>
              <a:off x="889000" y="5715000"/>
              <a:ext cx="8001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YAxisLine"/>
            <p:cNvCxnSpPr/>
            <p:nvPr userDrawn="1"/>
          </p:nvCxnSpPr>
          <p:spPr>
            <a:xfrm>
              <a:off x="1016000" y="1587500"/>
              <a:ext cx="0" cy="412750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YAxisTick0"/>
            <p:cNvCxnSpPr/>
            <p:nvPr userDrawn="1"/>
          </p:nvCxnSpPr>
          <p:spPr>
            <a:xfrm>
              <a:off x="889000" y="571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YAxisTick1"/>
            <p:cNvCxnSpPr/>
            <p:nvPr userDrawn="1"/>
          </p:nvCxnSpPr>
          <p:spPr>
            <a:xfrm>
              <a:off x="889000" y="444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YAxisTick2"/>
            <p:cNvCxnSpPr/>
            <p:nvPr userDrawn="1"/>
          </p:nvCxnSpPr>
          <p:spPr>
            <a:xfrm>
              <a:off x="889000" y="317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YAxisTick3"/>
            <p:cNvCxnSpPr/>
            <p:nvPr userDrawn="1"/>
          </p:nvCxnSpPr>
          <p:spPr>
            <a:xfrm>
              <a:off x="889000" y="190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YLabelGroup"/>
          <p:cNvGrpSpPr/>
          <p:nvPr userDrawn="1"/>
        </p:nvGrpSpPr>
        <p:grpSpPr>
          <a:xfrm>
            <a:off x="254000" y="1841500"/>
            <a:ext cx="762000" cy="3937000"/>
            <a:chOff x="254000" y="1841500"/>
            <a:chExt cx="762000" cy="3937000"/>
          </a:xfrm>
        </p:grpSpPr>
        <p:sp>
          <p:nvSpPr>
            <p:cNvPr id="26" name="YValueLabel0"/>
            <p:cNvSpPr/>
            <p:nvPr userDrawn="1"/>
          </p:nvSpPr>
          <p:spPr>
            <a:xfrm>
              <a:off x="254000" y="565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0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28" name="YValueLabel1"/>
            <p:cNvSpPr/>
            <p:nvPr userDrawn="1"/>
          </p:nvSpPr>
          <p:spPr>
            <a:xfrm>
              <a:off x="254000" y="438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1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30" name="YValueLabel2"/>
            <p:cNvSpPr/>
            <p:nvPr userDrawn="1"/>
          </p:nvSpPr>
          <p:spPr>
            <a:xfrm>
              <a:off x="254000" y="311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2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32" name="YValueLabel3"/>
            <p:cNvSpPr/>
            <p:nvPr userDrawn="1"/>
          </p:nvSpPr>
          <p:spPr>
            <a:xfrm>
              <a:off x="254000" y="184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3</a:t>
              </a:r>
              <a:endParaRPr lang="en-US" sz="200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84990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52400" y="228600"/>
            <a:ext cx="8915400" cy="118903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Warm </a:t>
            </a:r>
            <a:r>
              <a:rPr lang="en-US" dirty="0"/>
              <a:t>Up: Choose ANY one option from each column to create your RAFT. 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6700" y="1600200"/>
            <a:ext cx="8686800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080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 Questions ????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>
            <a:noAutofit/>
          </a:bodyPr>
          <a:lstStyle/>
          <a:p>
            <a:r>
              <a:rPr lang="en-US" sz="6000" dirty="0" smtClean="0"/>
              <a:t>What am I learning today?</a:t>
            </a:r>
          </a:p>
          <a:p>
            <a:r>
              <a:rPr lang="en-US" sz="6000" dirty="0" smtClean="0"/>
              <a:t>What am I doing today?</a:t>
            </a:r>
          </a:p>
          <a:p>
            <a:r>
              <a:rPr lang="en-US" sz="6000" dirty="0" smtClean="0"/>
              <a:t>How will I show you that I’ve learned it?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727341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620000" cy="838200"/>
          </a:xfrm>
        </p:spPr>
        <p:txBody>
          <a:bodyPr/>
          <a:lstStyle/>
          <a:p>
            <a:r>
              <a:rPr lang="en-US" dirty="0" smtClean="0"/>
              <a:t>Scientific Methods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981200"/>
            <a:ext cx="6400800" cy="36576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26" name="Picture 2" descr="E:\Med Cruise 2012\Izmir\DSCF023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295400"/>
            <a:ext cx="6908800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4624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Experimental 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Science usually begins with an </a:t>
            </a:r>
            <a:r>
              <a:rPr lang="en-US" i="1" dirty="0" smtClean="0"/>
              <a:t>observation.</a:t>
            </a:r>
          </a:p>
          <a:p>
            <a:r>
              <a:rPr lang="en-US" dirty="0" smtClean="0"/>
              <a:t>An </a:t>
            </a:r>
            <a:r>
              <a:rPr lang="en-US" u="sng" dirty="0" smtClean="0"/>
              <a:t>observation</a:t>
            </a:r>
            <a:r>
              <a:rPr lang="en-US" dirty="0" smtClean="0"/>
              <a:t> is a piece of information we gather using our senses –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sight, hearing, smell, touch, and taste</a:t>
            </a:r>
            <a:r>
              <a:rPr lang="en-US" dirty="0" smtClean="0"/>
              <a:t> (but not in the lab!).</a:t>
            </a:r>
          </a:p>
          <a:p>
            <a:r>
              <a:rPr lang="en-US" dirty="0" smtClean="0"/>
              <a:t>A </a:t>
            </a:r>
            <a:r>
              <a:rPr lang="en-US" u="sng" dirty="0" smtClean="0"/>
              <a:t>hypothesis</a:t>
            </a:r>
            <a:r>
              <a:rPr lang="en-US" dirty="0" smtClean="0"/>
              <a:t> is a testable idea or explanation that leads to a scientific investigation.</a:t>
            </a:r>
          </a:p>
          <a:p>
            <a:r>
              <a:rPr lang="en-US" dirty="0" smtClean="0"/>
              <a:t>A </a:t>
            </a:r>
            <a:r>
              <a:rPr lang="en-US" u="sng" dirty="0" smtClean="0"/>
              <a:t>prediction</a:t>
            </a:r>
            <a:r>
              <a:rPr lang="en-US" dirty="0" smtClean="0"/>
              <a:t> a logical statement about what will happen if the hypothesis is correct.</a:t>
            </a:r>
          </a:p>
          <a:p>
            <a:endParaRPr lang="en-US" i="1" dirty="0" smtClean="0"/>
          </a:p>
          <a:p>
            <a:pPr marL="0" indent="0">
              <a:buNone/>
            </a:pP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861217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7772400" cy="5821363"/>
          </a:xfrm>
        </p:spPr>
        <p:txBody>
          <a:bodyPr/>
          <a:lstStyle/>
          <a:p>
            <a:r>
              <a:rPr lang="en-US" dirty="0" smtClean="0"/>
              <a:t>An </a:t>
            </a:r>
            <a:r>
              <a:rPr lang="en-US" u="sng" dirty="0" smtClean="0"/>
              <a:t>experiment</a:t>
            </a:r>
            <a:r>
              <a:rPr lang="en-US" dirty="0" smtClean="0"/>
              <a:t> is a procedure designed to test a hypothesis under controlled conditions.</a:t>
            </a:r>
          </a:p>
          <a:p>
            <a:r>
              <a:rPr lang="en-US" dirty="0" smtClean="0"/>
              <a:t>The </a:t>
            </a:r>
            <a:r>
              <a:rPr lang="en-US" u="sng" dirty="0" smtClean="0"/>
              <a:t>variable</a:t>
            </a:r>
            <a:r>
              <a:rPr lang="en-US" dirty="0" smtClean="0"/>
              <a:t> is the factor of interest. To test for one variable, scientists usually study two groups or situations at the same time.</a:t>
            </a:r>
          </a:p>
          <a:p>
            <a:r>
              <a:rPr lang="en-US" dirty="0" smtClean="0"/>
              <a:t>The </a:t>
            </a:r>
            <a:r>
              <a:rPr lang="en-US" u="sng" dirty="0" smtClean="0"/>
              <a:t>experimental group</a:t>
            </a:r>
            <a:r>
              <a:rPr lang="en-US" dirty="0" smtClean="0"/>
              <a:t> is the group that receives the experimental treatment – they get something new or different.</a:t>
            </a:r>
          </a:p>
          <a:p>
            <a:r>
              <a:rPr lang="en-US" dirty="0" smtClean="0"/>
              <a:t>The </a:t>
            </a:r>
            <a:r>
              <a:rPr lang="en-US" u="sng" dirty="0" smtClean="0"/>
              <a:t>control group</a:t>
            </a:r>
            <a:r>
              <a:rPr lang="en-US" dirty="0" smtClean="0"/>
              <a:t> is the group that </a:t>
            </a:r>
            <a:r>
              <a:rPr lang="en-US" b="1" dirty="0" smtClean="0"/>
              <a:t>does not change </a:t>
            </a:r>
            <a:r>
              <a:rPr lang="en-US" dirty="0" smtClean="0"/>
              <a:t>anything.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1901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440363"/>
          </a:xfrm>
        </p:spPr>
        <p:txBody>
          <a:bodyPr>
            <a:normAutofit lnSpcReduction="10000"/>
          </a:bodyPr>
          <a:lstStyle/>
          <a:p>
            <a:r>
              <a:rPr lang="en-US" u="sng" dirty="0" smtClean="0"/>
              <a:t>Data</a:t>
            </a:r>
            <a:r>
              <a:rPr lang="en-US" dirty="0" smtClean="0"/>
              <a:t> – information that a scientist gathers during an experiment. This is often in numeric form but </a:t>
            </a:r>
            <a:r>
              <a:rPr lang="en-US" i="1" dirty="0" smtClean="0"/>
              <a:t>not always!</a:t>
            </a:r>
            <a:endParaRPr lang="en-US" dirty="0" smtClean="0"/>
          </a:p>
          <a:p>
            <a:r>
              <a:rPr lang="en-US" dirty="0" smtClean="0"/>
              <a:t>Scientists analyze the data and draw conclusions.</a:t>
            </a:r>
          </a:p>
          <a:p>
            <a:r>
              <a:rPr lang="en-US" dirty="0" smtClean="0"/>
              <a:t>Experiments must be repeated to prove that the original experiment was done correctly and the same results can be gained.</a:t>
            </a:r>
          </a:p>
          <a:p>
            <a:r>
              <a:rPr lang="en-US" dirty="0" smtClean="0"/>
              <a:t>Scientists then communicate the results. This is usually done by publishing them in a scientific journal.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1991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Correlation 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using experiments to answer questions is impossible or unethical, scientists test predictions by examining </a:t>
            </a:r>
            <a:r>
              <a:rPr lang="en-US" i="1" dirty="0" smtClean="0"/>
              <a:t>correlations</a:t>
            </a:r>
            <a:r>
              <a:rPr lang="en-US" dirty="0" smtClean="0"/>
              <a:t>.</a:t>
            </a:r>
          </a:p>
          <a:p>
            <a:r>
              <a:rPr lang="en-US" dirty="0" smtClean="0"/>
              <a:t>A </a:t>
            </a:r>
            <a:r>
              <a:rPr lang="en-US" u="sng" dirty="0" smtClean="0"/>
              <a:t>correlation</a:t>
            </a:r>
            <a:r>
              <a:rPr lang="en-US" dirty="0" smtClean="0"/>
              <a:t> is an association between two or more events.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029259"/>
            <a:ext cx="3486150" cy="2181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2746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Scientific Habits of Mind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Curiosity</a:t>
            </a:r>
          </a:p>
          <a:p>
            <a:r>
              <a:rPr lang="en-US" dirty="0" smtClean="0"/>
              <a:t>The Habit of Skepticism</a:t>
            </a:r>
          </a:p>
          <a:p>
            <a:r>
              <a:rPr lang="en-US" dirty="0" smtClean="0"/>
              <a:t>Openness to New Ideas</a:t>
            </a:r>
          </a:p>
          <a:p>
            <a:r>
              <a:rPr lang="en-US" dirty="0" smtClean="0"/>
              <a:t>Intellectual Honesty</a:t>
            </a:r>
          </a:p>
          <a:p>
            <a:r>
              <a:rPr lang="en-US" dirty="0" smtClean="0"/>
              <a:t>Imagination and Creativity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4222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Statistics and Models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Reminder: In statistics the average of something is known as the </a:t>
            </a:r>
            <a:r>
              <a:rPr lang="en-US" u="sng" dirty="0" smtClean="0"/>
              <a:t>mean</a:t>
            </a:r>
            <a:r>
              <a:rPr lang="en-US" dirty="0" smtClean="0"/>
              <a:t>.</a:t>
            </a:r>
            <a:endParaRPr lang="en-US" dirty="0"/>
          </a:p>
          <a:p>
            <a:pPr lvl="0"/>
            <a:r>
              <a:rPr lang="en-US" dirty="0"/>
              <a:t>The chance that something will happen is called </a:t>
            </a:r>
            <a:r>
              <a:rPr lang="en-US" u="sng" dirty="0" smtClean="0"/>
              <a:t>probability</a:t>
            </a:r>
            <a:r>
              <a:rPr lang="en-US" dirty="0" smtClean="0"/>
              <a:t>.</a:t>
            </a:r>
            <a:endParaRPr lang="en-US" dirty="0"/>
          </a:p>
          <a:p>
            <a:pPr lvl="0"/>
            <a:r>
              <a:rPr lang="en-US" dirty="0"/>
              <a:t>A </a:t>
            </a:r>
            <a:r>
              <a:rPr lang="en-US" u="sng" dirty="0" smtClean="0"/>
              <a:t>sample</a:t>
            </a:r>
            <a:r>
              <a:rPr lang="en-US" dirty="0" smtClean="0"/>
              <a:t> </a:t>
            </a:r>
            <a:r>
              <a:rPr lang="en-US" dirty="0"/>
              <a:t>is a group of individuals or events selected to represent the population.</a:t>
            </a:r>
          </a:p>
          <a:p>
            <a:pPr lvl="0"/>
            <a:r>
              <a:rPr lang="en-US" u="sng" smtClean="0"/>
              <a:t>Models</a:t>
            </a:r>
            <a:r>
              <a:rPr lang="en-US" smtClean="0"/>
              <a:t> </a:t>
            </a:r>
            <a:r>
              <a:rPr lang="en-US" dirty="0"/>
              <a:t>are representations of objects or systems.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6978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RespondGraph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441</TotalTime>
  <Words>351</Words>
  <Application>Microsoft Office PowerPoint</Application>
  <PresentationFormat>On-screen Show (4:3)</PresentationFormat>
  <Paragraphs>33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Office Theme</vt:lpstr>
      <vt:lpstr>iRespondGraphMaster</vt:lpstr>
      <vt:lpstr>Warm Up: Choose ANY one option from each column to create your RAFT. </vt:lpstr>
      <vt:lpstr>3 Questions ????</vt:lpstr>
      <vt:lpstr>Scientific Methods</vt:lpstr>
      <vt:lpstr>The Experimental Method</vt:lpstr>
      <vt:lpstr>PowerPoint Presentation</vt:lpstr>
      <vt:lpstr>PowerPoint Presentation</vt:lpstr>
      <vt:lpstr>The Correlation Method</vt:lpstr>
      <vt:lpstr>Scientific Habits of Mind</vt:lpstr>
      <vt:lpstr>Statistics and Models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Susan Mccoy</dc:creator>
  <cp:lastModifiedBy>Starlett Thomas</cp:lastModifiedBy>
  <cp:revision>10</cp:revision>
  <dcterms:created xsi:type="dcterms:W3CDTF">2012-12-23T11:04:04Z</dcterms:created>
  <dcterms:modified xsi:type="dcterms:W3CDTF">2016-08-03T18:24:19Z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eepGraph">
    <vt:bool>false</vt:bool>
  </property>
  <property fmtid="{D5CDD505-2E9C-101B-9397-08002B2CF9AE}" pid="3" name="AutoReflect">
    <vt:bool>false</vt:bool>
  </property>
  <property fmtid="{D5CDD505-2E9C-101B-9397-08002B2CF9AE}" pid="4" name="ShowTimer">
    <vt:bool>true</vt:bool>
  </property>
  <property fmtid="{D5CDD505-2E9C-101B-9397-08002B2CF9AE}" pid="5" name="ShowPercent">
    <vt:bool>true</vt:bool>
  </property>
</Properties>
</file>